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98" r:id="rId6"/>
    <p:sldId id="297" r:id="rId7"/>
    <p:sldId id="312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1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8D06C47-F0EF-6871-E3D6-F3F3508BDD35}" name="Ana Martin" initials="AM" userId="S::amartin@unwto.org::952590fd-7adf-4b7f-9930-e407082cab81" providerId="AD"/>
  <p188:author id="{40AB13D3-7766-CB0F-A2D5-6407CE280BF3}" name="Patricia Carmona Redondo" initials="PR" userId="S::pcarmona@unwto.org::d4be738e-adff-459e-9eb5-bfadd0f7339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F0DCCD-25F9-454A-BA9A-5D67D271F340}" v="1" dt="2025-02-03T10:10:57.8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9A838-1607-4DAB-BEB4-1501B0511C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1CCC11-7898-4E71-B574-603C2FABBA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C7E8E-D7C1-4F43-8EF3-F686AC7F6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8650-CB1D-4B75-8706-4924E9E2C904}" type="datetimeFigureOut">
              <a:rPr lang="en-GB" smtClean="0"/>
              <a:t>07/04/2025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FEBFEB-452C-4ECE-96F3-73CFFBECF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D1D7E-BB75-4737-8DD7-5F4449137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5F25-CBA8-48D8-A331-54EBAA51E367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5356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F2CE5-8212-4F6B-9D94-F07D0B6F7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24DC07-B659-46A5-9202-D4973B147D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425B40-9FE4-461A-ADC9-CA892C5BF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8650-CB1D-4B75-8706-4924E9E2C904}" type="datetimeFigureOut">
              <a:rPr lang="en-GB" smtClean="0"/>
              <a:t>07/04/2025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B5F78-E96E-444E-8E78-4D288A28C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977D4-5092-49E6-A43B-F730160FC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5F25-CBA8-48D8-A331-54EBAA51E367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838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5D620D-C417-4652-A786-13F3083B20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0603AB-DB9B-48A0-BF2B-E6A573BA8F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60E66-3745-4816-9610-012791769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8650-CB1D-4B75-8706-4924E9E2C904}" type="datetimeFigureOut">
              <a:rPr lang="en-GB" smtClean="0"/>
              <a:t>07/04/2025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74EF1-AB41-4B78-AC17-218DC4463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7B9F4-A529-4691-A202-63172CC86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5F25-CBA8-48D8-A331-54EBAA51E367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6335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058E9-AD4A-4DD5-B0B5-8B85197BE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3CC8E-2586-4FAE-8FEF-CB4C94F17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0CE088-32AA-4FD3-9885-B71056734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8650-CB1D-4B75-8706-4924E9E2C904}" type="datetimeFigureOut">
              <a:rPr lang="en-GB" smtClean="0"/>
              <a:t>07/04/2025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F2F41-DA09-485D-AAC8-F5D2B0727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756ACB-C2B7-4AE0-AF70-30CB25F9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5F25-CBA8-48D8-A331-54EBAA51E367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0149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9F9E1-49F3-4EE7-90BA-24427404E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8670F2-2CE7-4D90-8FFA-F5F1189F0E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FF6E32-A6FC-46DE-80A6-26C6A41EE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8650-CB1D-4B75-8706-4924E9E2C904}" type="datetimeFigureOut">
              <a:rPr lang="en-GB" smtClean="0"/>
              <a:t>07/04/2025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37A133-964A-415A-9FDE-9BC27F7F8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FCB49F-6F72-455B-95E5-0BC8DC9B3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5F25-CBA8-48D8-A331-54EBAA51E367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482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30826-A262-474D-8E7C-0132FC16A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2C0FE-000D-48E6-B37B-C529D0512A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4CB8B3-1B26-4181-8F1F-4F3F7874B0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35F4CC-2C3A-432C-8217-9963C0EF0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8650-CB1D-4B75-8706-4924E9E2C904}" type="datetimeFigureOut">
              <a:rPr lang="en-GB" smtClean="0"/>
              <a:t>07/04/2025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9A7C6F-788E-4EEE-8C6E-4E7B02138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76EB5-ECE4-448A-9A3B-ED31E1E1D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5F25-CBA8-48D8-A331-54EBAA51E367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407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C79B9-C007-4145-AC91-B2AFEF4C4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952189-BEBA-487C-8524-6B580F742E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107AB9-DE9B-4CFC-96B4-53B90204DF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5D4B27-BC4F-4CBB-98BC-39F2AB5A22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2012E0-E691-4A02-93E3-CD38F0D26D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1B2CB9-03FF-439D-AB5D-877132250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8650-CB1D-4B75-8706-4924E9E2C904}" type="datetimeFigureOut">
              <a:rPr lang="en-GB" smtClean="0"/>
              <a:t>07/04/2025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B733CF-8ED3-4CF6-9C11-E04DCDBDB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876CE5-3B92-4BE3-8893-F5EF5EBD2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5F25-CBA8-48D8-A331-54EBAA51E367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312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B4A02-8D3A-478E-90DB-10FF410DC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8C7DDA-550B-463B-BA40-BC1396215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8650-CB1D-4B75-8706-4924E9E2C904}" type="datetimeFigureOut">
              <a:rPr lang="en-GB" smtClean="0"/>
              <a:t>07/04/2025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589236-1C10-43CF-AF8F-C01D5C6A5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F01FF3-C184-4F0B-95A1-917E4E796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5F25-CBA8-48D8-A331-54EBAA51E367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528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7B06A6-4F51-4229-BD8A-2793754F7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8650-CB1D-4B75-8706-4924E9E2C904}" type="datetimeFigureOut">
              <a:rPr lang="en-GB" smtClean="0"/>
              <a:t>07/04/2025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6898CD-876A-4E07-8403-3043CAC6E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AFE843-6D7F-4459-89B1-BE8142EDB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5F25-CBA8-48D8-A331-54EBAA51E367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9621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ACA33-B81C-489D-8986-FB1E5F818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851EC-346B-47F8-B5CD-0DC525E55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7405D2-2C2F-427A-9204-F0519F3DCB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FCB908-E10F-46AB-B462-A8E409782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8650-CB1D-4B75-8706-4924E9E2C904}" type="datetimeFigureOut">
              <a:rPr lang="en-GB" smtClean="0"/>
              <a:t>07/04/2025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88F6B8-B024-40C0-9B34-B327F1DC7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C076F0-A374-4A85-9E33-736BB5EF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5F25-CBA8-48D8-A331-54EBAA51E367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967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5E268-1260-47E3-9303-E2C64C1FC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5D9BA3-C4BE-4557-9664-E525878C6F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001BB5-DDC5-4350-AF49-D63D3CF45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4C3FC5-7822-4D9F-996F-71FDF520D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8650-CB1D-4B75-8706-4924E9E2C904}" type="datetimeFigureOut">
              <a:rPr lang="en-GB" smtClean="0"/>
              <a:t>07/04/2025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AFA6CE-D724-4168-9CB3-369C63C81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3B223C-DDB8-4B08-A408-B94677FBC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5F25-CBA8-48D8-A331-54EBAA51E367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2220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C43E1A-DD55-4775-8A45-9B1162A8C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0FFB0-D2C5-4403-A50C-C41A7B641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86D7E1-56E9-4A2E-9A0A-183F48337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28650-CB1D-4B75-8706-4924E9E2C904}" type="datetimeFigureOut">
              <a:rPr lang="en-GB" smtClean="0"/>
              <a:t>07/04/2025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1B02CB-73BE-4802-B786-3C5D1EFF2D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F65BE-7C47-44ED-A42A-A5AFB688B6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35F25-CBA8-48D8-A331-54EBAA51E367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0791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01969003-B781-4A45-ACCB-A62EC9AB80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7" b="10869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C608E83-CF64-4E2D-9EE9-5EABB123CC54}"/>
              </a:ext>
            </a:extLst>
          </p:cNvPr>
          <p:cNvSpPr/>
          <p:nvPr/>
        </p:nvSpPr>
        <p:spPr>
          <a:xfrm>
            <a:off x="2311400" y="1122362"/>
            <a:ext cx="7327900" cy="4275138"/>
          </a:xfrm>
          <a:prstGeom prst="rect">
            <a:avLst/>
          </a:prstGeom>
          <a:solidFill>
            <a:schemeClr val="tx2">
              <a:lumMod val="7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92E682-15AB-469E-8530-EDFB262F92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PLANTILLA PRESENTACIÓN GENERAL</a:t>
            </a:r>
            <a:endParaRPr lang="en-GB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Nova" panose="020B06020201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222219-7512-41CD-A6FB-FC81C10A90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s-ES" sz="1700" dirty="0">
                <a:solidFill>
                  <a:srgbClr val="FFFFFF"/>
                </a:solidFill>
                <a:latin typeface="Gill Sans Nova" panose="020B0602020104020203" pitchFamily="34" charset="0"/>
              </a:rPr>
              <a:t>CANDIDATURA</a:t>
            </a:r>
          </a:p>
          <a:p>
            <a:r>
              <a:rPr lang="es-ES" sz="1700" b="1" dirty="0">
                <a:solidFill>
                  <a:srgbClr val="FFFFFF"/>
                </a:solidFill>
                <a:latin typeface="Gill Sans Nova" panose="020B0602020104020203" pitchFamily="34" charset="0"/>
              </a:rPr>
              <a:t>EDICIÓN 2025</a:t>
            </a:r>
            <a:endParaRPr lang="es-ES" sz="1700" dirty="0">
              <a:solidFill>
                <a:srgbClr val="FFFFFF"/>
              </a:solidFill>
              <a:highlight>
                <a:srgbClr val="FFFF00"/>
              </a:highlight>
              <a:latin typeface="Gill Sans Nova"/>
            </a:endParaRPr>
          </a:p>
          <a:p>
            <a:r>
              <a:rPr lang="es-ES" sz="1700" b="1" dirty="0">
                <a:solidFill>
                  <a:srgbClr val="FFFFFF"/>
                </a:solidFill>
                <a:latin typeface="Gill Sans Nova" panose="020B0602020104020203" pitchFamily="34" charset="0"/>
              </a:rPr>
              <a:t>BEST TOURISM VILLAGES BY UN TOURISM</a:t>
            </a:r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CD076249-195C-87EB-89F5-C76320E0E3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22" y="4888404"/>
            <a:ext cx="3422056" cy="242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943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08" y="365125"/>
            <a:ext cx="11247784" cy="1622701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7: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ÁREA 5 – </a:t>
            </a:r>
            <a:r>
              <a:rPr lang="en-GB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Sostenibilidad</a:t>
            </a:r>
            <a:r>
              <a:rPr lang="en-GB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 </a:t>
            </a:r>
            <a:r>
              <a:rPr lang="en-GB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ambiental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7826"/>
            <a:ext cx="10515600" cy="4454181"/>
          </a:xfrm>
        </p:spPr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propósito de esta diapositiva es ilustrar la información proporcionada en el Documento de Candidatura relacionada con esta área de evaluación. 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Por favor, recuerde que debe ser lo más visual posible: incluya imágenes relevantes que muestren la información proporcionada.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349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08" y="365125"/>
            <a:ext cx="11247784" cy="1622701"/>
          </a:xfrm>
        </p:spPr>
        <p:txBody>
          <a:bodyPr>
            <a:normAutofit fontScale="90000"/>
          </a:bodyPr>
          <a:lstStyle/>
          <a:p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8: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ÁREA 6 - </a:t>
            </a:r>
            <a:r>
              <a:rPr lang="es-E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Desarrollo turístico e integración de la cadena de valor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7826"/>
            <a:ext cx="10515600" cy="4454181"/>
          </a:xfrm>
        </p:spPr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propósito de esta diapositiva es ilustrar la información proporcionada en el Documento de Candidatura relacionada con esta área de evaluación. 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Por favor, recuerde que debe ser lo más visual posible: incluya imágenes relevantes que muestren la información proporcionada.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026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08" y="365125"/>
            <a:ext cx="11247784" cy="1622701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9: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ÁREA 7 - </a:t>
            </a:r>
            <a:r>
              <a:rPr lang="es-E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	Gobernanza y priorización del turismo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7826"/>
            <a:ext cx="10515600" cy="4454181"/>
          </a:xfrm>
        </p:spPr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propósito de esta diapositiva es ilustrar la información proporcionada en el Documento de Candidatura relacionada con esta área de evaluación. 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Por favor, recuerde que debe ser lo más visual posible: incluya imágenes relevantes que muestren la información proporcionada.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664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08" y="365125"/>
            <a:ext cx="11247784" cy="1622701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10: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ÁREA 8 – </a:t>
            </a:r>
            <a:r>
              <a:rPr lang="en-GB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Infraestructura</a:t>
            </a:r>
            <a:r>
              <a:rPr lang="en-GB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 y </a:t>
            </a:r>
            <a:r>
              <a:rPr lang="en-GB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conectividad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7826"/>
            <a:ext cx="10515600" cy="4454181"/>
          </a:xfrm>
        </p:spPr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propósito de esta diapositiva es ilustrar la información proporcionada en el Documento de Candidatura relacionada con esta área de evaluación. 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Por favor, recuerde que debe ser lo más visual posible: incluya imágenes relevantes que muestren la información proporcionada.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063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08" y="365125"/>
            <a:ext cx="11247784" cy="1622701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11: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ÁREA 9 - </a:t>
            </a:r>
            <a:r>
              <a:rPr lang="en-GB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Salud</a:t>
            </a:r>
            <a:r>
              <a:rPr lang="en-GB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 y </a:t>
            </a:r>
            <a:r>
              <a:rPr lang="en-GB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seguridad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7826"/>
            <a:ext cx="10515600" cy="4454181"/>
          </a:xfrm>
        </p:spPr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propósito de esta diapositiva es ilustrar la información proporcionada en el Documento de Candidatura relacionada con esta área de evaluación. 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Por favor, recuerde que debe ser lo más visual posible: incluya imágenes relevantes que muestren la información proporcionada.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090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01969003-B781-4A45-ACCB-A62EC9AB80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7" b="10869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C608E83-CF64-4E2D-9EE9-5EABB123CC54}"/>
              </a:ext>
            </a:extLst>
          </p:cNvPr>
          <p:cNvSpPr/>
          <p:nvPr/>
        </p:nvSpPr>
        <p:spPr>
          <a:xfrm>
            <a:off x="2311400" y="1122362"/>
            <a:ext cx="7327900" cy="4549568"/>
          </a:xfrm>
          <a:prstGeom prst="rect">
            <a:avLst/>
          </a:prstGeom>
          <a:solidFill>
            <a:schemeClr val="tx2">
              <a:lumMod val="7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4E5B0CF1-4CCF-F09C-F8ED-3B918C1F6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702" y="1017312"/>
            <a:ext cx="6817243" cy="482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1550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01969003-B781-4A45-ACCB-A62EC9AB80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7" b="10869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FFE8902-A5EF-4FC9-A84D-345B3E2B23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D972757-3BB6-4685-BA44-34C5FABFF796}"/>
              </a:ext>
            </a:extLst>
          </p:cNvPr>
          <p:cNvSpPr txBox="1">
            <a:spLocks/>
          </p:cNvSpPr>
          <p:nvPr/>
        </p:nvSpPr>
        <p:spPr>
          <a:xfrm>
            <a:off x="838199" y="1149293"/>
            <a:ext cx="10515600" cy="527319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s-ES" sz="2800" dirty="0">
                <a:solidFill>
                  <a:schemeClr val="tx1">
                    <a:lumMod val="95000"/>
                  </a:schemeClr>
                </a:solidFill>
                <a:latin typeface="Gill Sans Nova" panose="020B0602020104020203" pitchFamily="34" charset="0"/>
              </a:rPr>
              <a:t>La Presentación General (que debe subirse en el </a:t>
            </a:r>
            <a:r>
              <a:rPr lang="es-ES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Gill Sans Nova" panose="020B0602020104020203" pitchFamily="34" charset="0"/>
              </a:rPr>
              <a:t>Campo 3.9. del formulario de candidatura online</a:t>
            </a:r>
            <a:r>
              <a:rPr lang="es-ES" sz="2800" dirty="0">
                <a:solidFill>
                  <a:schemeClr val="tx1">
                    <a:lumMod val="95000"/>
                  </a:schemeClr>
                </a:solidFill>
                <a:latin typeface="Gill Sans Nova" panose="020B0602020104020203" pitchFamily="34" charset="0"/>
              </a:rPr>
              <a:t>) debe ser un “resumen” de la candidatura. Es una buena oportunidad para destacar las iniciativas más relevantes y los aspectos más destacados del pueblo, por lo que se invita a los solicitantes a hacerla lo más visual posible (utilizar viñetas, imágenes relevantes, etc.) para mostrar la información proporcionada en las </a:t>
            </a:r>
            <a:r>
              <a:rPr lang="es-ES" sz="2800" b="1" dirty="0">
                <a:solidFill>
                  <a:schemeClr val="tx1">
                    <a:lumMod val="95000"/>
                  </a:schemeClr>
                </a:solidFill>
                <a:latin typeface="Gill Sans Nova" panose="020B0602020104020203" pitchFamily="34" charset="0"/>
              </a:rPr>
              <a:t>Áreas de Evaluación</a:t>
            </a:r>
            <a:r>
              <a:rPr lang="es-ES" sz="2800" dirty="0">
                <a:solidFill>
                  <a:schemeClr val="tx1">
                    <a:lumMod val="95000"/>
                  </a:schemeClr>
                </a:solidFill>
                <a:latin typeface="Gill Sans Nova" panose="020B0602020104020203" pitchFamily="34" charset="0"/>
              </a:rPr>
              <a:t> (sección 4 del formulario). </a:t>
            </a:r>
          </a:p>
          <a:p>
            <a:pPr algn="just">
              <a:lnSpc>
                <a:spcPct val="110000"/>
              </a:lnSpc>
            </a:pPr>
            <a:r>
              <a:rPr lang="es-ES" sz="2800" dirty="0">
                <a:solidFill>
                  <a:schemeClr val="tx1">
                    <a:lumMod val="95000"/>
                  </a:schemeClr>
                </a:solidFill>
                <a:latin typeface="Gill Sans Nova" panose="020B0602020104020203" pitchFamily="34" charset="0"/>
              </a:rPr>
              <a:t>Tenga en cuenta que esta plantilla es sólo una sugerencia de cómo debe estructurarse la información a presentar. Le invitamos a ser </a:t>
            </a:r>
            <a:r>
              <a:rPr lang="es-ES" sz="2800" b="1" dirty="0">
                <a:solidFill>
                  <a:schemeClr val="tx1">
                    <a:lumMod val="95000"/>
                  </a:schemeClr>
                </a:solidFill>
                <a:latin typeface="Gill Sans Nova" panose="020B0602020104020203" pitchFamily="34" charset="0"/>
              </a:rPr>
              <a:t>creativo</a:t>
            </a:r>
            <a:r>
              <a:rPr lang="es-ES" sz="2800" dirty="0">
                <a:solidFill>
                  <a:schemeClr val="tx1">
                    <a:lumMod val="95000"/>
                  </a:schemeClr>
                </a:solidFill>
                <a:latin typeface="Gill Sans Nova" panose="020B0602020104020203" pitchFamily="34" charset="0"/>
              </a:rPr>
              <a:t> para presentar la información más relevante de forma concreta y ordenada.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0316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0: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Dónde se encuentra el pueblo y sus límites geográficos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propósito de esta diapositiva es proporcionar información sobre la ubicación exacta del pueblo.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Si es posible, marque los límites del pueblo como un polígono (puede tomar como referencia el ejemplo a continuación).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F89FC9-7831-D07B-2C6F-B821F94E5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844" y="3685107"/>
            <a:ext cx="4065249" cy="28789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E9E66C-BCA6-6C1B-693F-4573531BD699}"/>
              </a:ext>
            </a:extLst>
          </p:cNvPr>
          <p:cNvSpPr txBox="1"/>
          <p:nvPr/>
        </p:nvSpPr>
        <p:spPr>
          <a:xfrm>
            <a:off x="1717680" y="4662916"/>
            <a:ext cx="223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La </a:t>
            </a:r>
            <a:r>
              <a:rPr lang="en-US" b="1" dirty="0" err="1">
                <a:solidFill>
                  <a:srgbClr val="FF0000"/>
                </a:solidFill>
              </a:rPr>
              <a:t>localización</a:t>
            </a:r>
            <a:r>
              <a:rPr lang="en-US" b="1" dirty="0">
                <a:solidFill>
                  <a:srgbClr val="FF0000"/>
                </a:solidFill>
              </a:rPr>
              <a:t> del pueblo y sus </a:t>
            </a:r>
            <a:r>
              <a:rPr lang="en-US" b="1" dirty="0" err="1">
                <a:solidFill>
                  <a:srgbClr val="FF0000"/>
                </a:solidFill>
              </a:rPr>
              <a:t>alrededores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2AFB28-3932-1F7D-E47F-5ED7781FF375}"/>
              </a:ext>
            </a:extLst>
          </p:cNvPr>
          <p:cNvSpPr txBox="1"/>
          <p:nvPr/>
        </p:nvSpPr>
        <p:spPr>
          <a:xfrm>
            <a:off x="9061156" y="5842933"/>
            <a:ext cx="2786184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* Muy </a:t>
            </a:r>
            <a:r>
              <a:rPr lang="en-US" b="1" dirty="0" err="1">
                <a:solidFill>
                  <a:srgbClr val="FF0000"/>
                </a:solidFill>
              </a:rPr>
              <a:t>recomendable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incluir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una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referencia</a:t>
            </a:r>
            <a:r>
              <a:rPr lang="en-US" b="1" dirty="0">
                <a:solidFill>
                  <a:srgbClr val="FF0000"/>
                </a:solidFill>
              </a:rPr>
              <a:t> de </a:t>
            </a:r>
            <a:r>
              <a:rPr lang="en-US" b="1" dirty="0" err="1">
                <a:solidFill>
                  <a:srgbClr val="FF0000"/>
                </a:solidFill>
              </a:rPr>
              <a:t>escala</a:t>
            </a:r>
            <a:endParaRPr lang="en-US" dirty="0">
              <a:cs typeface="Calibri" panose="020F0502020204030204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92AE383-D4F9-F917-E9C8-E9597F12CB2B}"/>
              </a:ext>
            </a:extLst>
          </p:cNvPr>
          <p:cNvSpPr/>
          <p:nvPr/>
        </p:nvSpPr>
        <p:spPr>
          <a:xfrm>
            <a:off x="4411802" y="3975365"/>
            <a:ext cx="2488727" cy="2425405"/>
          </a:xfrm>
          <a:custGeom>
            <a:avLst/>
            <a:gdLst>
              <a:gd name="connsiteX0" fmla="*/ 1046480 w 3180080"/>
              <a:gd name="connsiteY0" fmla="*/ 0 h 3759200"/>
              <a:gd name="connsiteX1" fmla="*/ 1046480 w 3180080"/>
              <a:gd name="connsiteY1" fmla="*/ 0 h 3759200"/>
              <a:gd name="connsiteX2" fmla="*/ 1016000 w 3180080"/>
              <a:gd name="connsiteY2" fmla="*/ 121920 h 3759200"/>
              <a:gd name="connsiteX3" fmla="*/ 995680 w 3180080"/>
              <a:gd name="connsiteY3" fmla="*/ 406400 h 3759200"/>
              <a:gd name="connsiteX4" fmla="*/ 751840 w 3180080"/>
              <a:gd name="connsiteY4" fmla="*/ 467360 h 3759200"/>
              <a:gd name="connsiteX5" fmla="*/ 650240 w 3180080"/>
              <a:gd name="connsiteY5" fmla="*/ 497840 h 3759200"/>
              <a:gd name="connsiteX6" fmla="*/ 660400 w 3180080"/>
              <a:gd name="connsiteY6" fmla="*/ 701040 h 3759200"/>
              <a:gd name="connsiteX7" fmla="*/ 690880 w 3180080"/>
              <a:gd name="connsiteY7" fmla="*/ 762000 h 3759200"/>
              <a:gd name="connsiteX8" fmla="*/ 650240 w 3180080"/>
              <a:gd name="connsiteY8" fmla="*/ 1330960 h 3759200"/>
              <a:gd name="connsiteX9" fmla="*/ 589280 w 3180080"/>
              <a:gd name="connsiteY9" fmla="*/ 1463040 h 3759200"/>
              <a:gd name="connsiteX10" fmla="*/ 568960 w 3180080"/>
              <a:gd name="connsiteY10" fmla="*/ 1503680 h 3759200"/>
              <a:gd name="connsiteX11" fmla="*/ 508000 w 3180080"/>
              <a:gd name="connsiteY11" fmla="*/ 1574800 h 3759200"/>
              <a:gd name="connsiteX12" fmla="*/ 10160 w 3180080"/>
              <a:gd name="connsiteY12" fmla="*/ 1645920 h 3759200"/>
              <a:gd name="connsiteX13" fmla="*/ 0 w 3180080"/>
              <a:gd name="connsiteY13" fmla="*/ 1767840 h 3759200"/>
              <a:gd name="connsiteX14" fmla="*/ 20320 w 3180080"/>
              <a:gd name="connsiteY14" fmla="*/ 2001520 h 3759200"/>
              <a:gd name="connsiteX15" fmla="*/ 121920 w 3180080"/>
              <a:gd name="connsiteY15" fmla="*/ 2306320 h 3759200"/>
              <a:gd name="connsiteX16" fmla="*/ 152400 w 3180080"/>
              <a:gd name="connsiteY16" fmla="*/ 2357120 h 3759200"/>
              <a:gd name="connsiteX17" fmla="*/ 243840 w 3180080"/>
              <a:gd name="connsiteY17" fmla="*/ 2418080 h 3759200"/>
              <a:gd name="connsiteX18" fmla="*/ 284480 w 3180080"/>
              <a:gd name="connsiteY18" fmla="*/ 2448560 h 3759200"/>
              <a:gd name="connsiteX19" fmla="*/ 406400 w 3180080"/>
              <a:gd name="connsiteY19" fmla="*/ 2550160 h 3759200"/>
              <a:gd name="connsiteX20" fmla="*/ 528320 w 3180080"/>
              <a:gd name="connsiteY20" fmla="*/ 2661920 h 3759200"/>
              <a:gd name="connsiteX21" fmla="*/ 589280 w 3180080"/>
              <a:gd name="connsiteY21" fmla="*/ 2783840 h 3759200"/>
              <a:gd name="connsiteX22" fmla="*/ 609600 w 3180080"/>
              <a:gd name="connsiteY22" fmla="*/ 2854960 h 3759200"/>
              <a:gd name="connsiteX23" fmla="*/ 619760 w 3180080"/>
              <a:gd name="connsiteY23" fmla="*/ 2885440 h 3759200"/>
              <a:gd name="connsiteX24" fmla="*/ 640080 w 3180080"/>
              <a:gd name="connsiteY24" fmla="*/ 2997200 h 3759200"/>
              <a:gd name="connsiteX25" fmla="*/ 670560 w 3180080"/>
              <a:gd name="connsiteY25" fmla="*/ 3068320 h 3759200"/>
              <a:gd name="connsiteX26" fmla="*/ 812800 w 3180080"/>
              <a:gd name="connsiteY26" fmla="*/ 3291840 h 3759200"/>
              <a:gd name="connsiteX27" fmla="*/ 863600 w 3180080"/>
              <a:gd name="connsiteY27" fmla="*/ 3342640 h 3759200"/>
              <a:gd name="connsiteX28" fmla="*/ 894080 w 3180080"/>
              <a:gd name="connsiteY28" fmla="*/ 3393440 h 3759200"/>
              <a:gd name="connsiteX29" fmla="*/ 934720 w 3180080"/>
              <a:gd name="connsiteY29" fmla="*/ 3454400 h 3759200"/>
              <a:gd name="connsiteX30" fmla="*/ 914400 w 3180080"/>
              <a:gd name="connsiteY30" fmla="*/ 3596640 h 3759200"/>
              <a:gd name="connsiteX31" fmla="*/ 904240 w 3180080"/>
              <a:gd name="connsiteY31" fmla="*/ 3637280 h 3759200"/>
              <a:gd name="connsiteX32" fmla="*/ 1290320 w 3180080"/>
              <a:gd name="connsiteY32" fmla="*/ 3688080 h 3759200"/>
              <a:gd name="connsiteX33" fmla="*/ 1402080 w 3180080"/>
              <a:gd name="connsiteY33" fmla="*/ 3698240 h 3759200"/>
              <a:gd name="connsiteX34" fmla="*/ 1493520 w 3180080"/>
              <a:gd name="connsiteY34" fmla="*/ 3708400 h 3759200"/>
              <a:gd name="connsiteX35" fmla="*/ 1605280 w 3180080"/>
              <a:gd name="connsiteY35" fmla="*/ 3738880 h 3759200"/>
              <a:gd name="connsiteX36" fmla="*/ 1706880 w 3180080"/>
              <a:gd name="connsiteY36" fmla="*/ 3759200 h 3759200"/>
              <a:gd name="connsiteX37" fmla="*/ 2479040 w 3180080"/>
              <a:gd name="connsiteY37" fmla="*/ 3738880 h 3759200"/>
              <a:gd name="connsiteX38" fmla="*/ 2600960 w 3180080"/>
              <a:gd name="connsiteY38" fmla="*/ 3688080 h 3759200"/>
              <a:gd name="connsiteX39" fmla="*/ 2661920 w 3180080"/>
              <a:gd name="connsiteY39" fmla="*/ 3627120 h 3759200"/>
              <a:gd name="connsiteX40" fmla="*/ 2682240 w 3180080"/>
              <a:gd name="connsiteY40" fmla="*/ 3535680 h 3759200"/>
              <a:gd name="connsiteX41" fmla="*/ 2834640 w 3180080"/>
              <a:gd name="connsiteY41" fmla="*/ 3302000 h 3759200"/>
              <a:gd name="connsiteX42" fmla="*/ 3180080 w 3180080"/>
              <a:gd name="connsiteY42" fmla="*/ 2915920 h 3759200"/>
              <a:gd name="connsiteX43" fmla="*/ 3017520 w 3180080"/>
              <a:gd name="connsiteY43" fmla="*/ 2509520 h 3759200"/>
              <a:gd name="connsiteX44" fmla="*/ 2956560 w 3180080"/>
              <a:gd name="connsiteY44" fmla="*/ 2336800 h 3759200"/>
              <a:gd name="connsiteX45" fmla="*/ 2936240 w 3180080"/>
              <a:gd name="connsiteY45" fmla="*/ 2255520 h 3759200"/>
              <a:gd name="connsiteX46" fmla="*/ 2895600 w 3180080"/>
              <a:gd name="connsiteY46" fmla="*/ 2194560 h 3759200"/>
              <a:gd name="connsiteX47" fmla="*/ 2875280 w 3180080"/>
              <a:gd name="connsiteY47" fmla="*/ 2133600 h 3759200"/>
              <a:gd name="connsiteX48" fmla="*/ 2854960 w 3180080"/>
              <a:gd name="connsiteY48" fmla="*/ 2082800 h 3759200"/>
              <a:gd name="connsiteX49" fmla="*/ 2834640 w 3180080"/>
              <a:gd name="connsiteY49" fmla="*/ 2021840 h 3759200"/>
              <a:gd name="connsiteX50" fmla="*/ 2814320 w 3180080"/>
              <a:gd name="connsiteY50" fmla="*/ 1930400 h 3759200"/>
              <a:gd name="connsiteX51" fmla="*/ 2783840 w 3180080"/>
              <a:gd name="connsiteY51" fmla="*/ 1889760 h 3759200"/>
              <a:gd name="connsiteX52" fmla="*/ 2743200 w 3180080"/>
              <a:gd name="connsiteY52" fmla="*/ 1828800 h 3759200"/>
              <a:gd name="connsiteX53" fmla="*/ 2692400 w 3180080"/>
              <a:gd name="connsiteY53" fmla="*/ 1788160 h 3759200"/>
              <a:gd name="connsiteX54" fmla="*/ 2631440 w 3180080"/>
              <a:gd name="connsiteY54" fmla="*/ 1696720 h 3759200"/>
              <a:gd name="connsiteX55" fmla="*/ 2529840 w 3180080"/>
              <a:gd name="connsiteY55" fmla="*/ 1849120 h 3759200"/>
              <a:gd name="connsiteX56" fmla="*/ 2479040 w 3180080"/>
              <a:gd name="connsiteY56" fmla="*/ 1971040 h 3759200"/>
              <a:gd name="connsiteX57" fmla="*/ 2072640 w 3180080"/>
              <a:gd name="connsiteY57" fmla="*/ 1879600 h 3759200"/>
              <a:gd name="connsiteX58" fmla="*/ 2001520 w 3180080"/>
              <a:gd name="connsiteY58" fmla="*/ 1778000 h 3759200"/>
              <a:gd name="connsiteX59" fmla="*/ 1991360 w 3180080"/>
              <a:gd name="connsiteY59" fmla="*/ 1706880 h 3759200"/>
              <a:gd name="connsiteX60" fmla="*/ 1950720 w 3180080"/>
              <a:gd name="connsiteY60" fmla="*/ 1564640 h 3759200"/>
              <a:gd name="connsiteX61" fmla="*/ 1930400 w 3180080"/>
              <a:gd name="connsiteY61" fmla="*/ 1310640 h 3759200"/>
              <a:gd name="connsiteX62" fmla="*/ 1920240 w 3180080"/>
              <a:gd name="connsiteY62" fmla="*/ 965200 h 3759200"/>
              <a:gd name="connsiteX63" fmla="*/ 1910080 w 3180080"/>
              <a:gd name="connsiteY63" fmla="*/ 924560 h 3759200"/>
              <a:gd name="connsiteX64" fmla="*/ 1849120 w 3180080"/>
              <a:gd name="connsiteY64" fmla="*/ 721360 h 3759200"/>
              <a:gd name="connsiteX65" fmla="*/ 1828800 w 3180080"/>
              <a:gd name="connsiteY65" fmla="*/ 670560 h 3759200"/>
              <a:gd name="connsiteX66" fmla="*/ 1778000 w 3180080"/>
              <a:gd name="connsiteY66" fmla="*/ 609600 h 3759200"/>
              <a:gd name="connsiteX67" fmla="*/ 1767840 w 3180080"/>
              <a:gd name="connsiteY67" fmla="*/ 568960 h 3759200"/>
              <a:gd name="connsiteX68" fmla="*/ 1737360 w 3180080"/>
              <a:gd name="connsiteY68" fmla="*/ 538480 h 3759200"/>
              <a:gd name="connsiteX69" fmla="*/ 1625600 w 3180080"/>
              <a:gd name="connsiteY69" fmla="*/ 457200 h 3759200"/>
              <a:gd name="connsiteX70" fmla="*/ 1503680 w 3180080"/>
              <a:gd name="connsiteY70" fmla="*/ 426720 h 3759200"/>
              <a:gd name="connsiteX71" fmla="*/ 1452880 w 3180080"/>
              <a:gd name="connsiteY71" fmla="*/ 40640 h 3759200"/>
              <a:gd name="connsiteX72" fmla="*/ 1046480 w 3180080"/>
              <a:gd name="connsiteY72" fmla="*/ 0 h 375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3180080" h="3759200">
                <a:moveTo>
                  <a:pt x="1046480" y="0"/>
                </a:moveTo>
                <a:lnTo>
                  <a:pt x="1046480" y="0"/>
                </a:lnTo>
                <a:cubicBezTo>
                  <a:pt x="1036320" y="40640"/>
                  <a:pt x="1021196" y="80353"/>
                  <a:pt x="1016000" y="121920"/>
                </a:cubicBezTo>
                <a:cubicBezTo>
                  <a:pt x="1004208" y="216254"/>
                  <a:pt x="1053429" y="330882"/>
                  <a:pt x="995680" y="406400"/>
                </a:cubicBezTo>
                <a:cubicBezTo>
                  <a:pt x="944787" y="472952"/>
                  <a:pt x="832832" y="445921"/>
                  <a:pt x="751840" y="467360"/>
                </a:cubicBezTo>
                <a:cubicBezTo>
                  <a:pt x="717659" y="476408"/>
                  <a:pt x="684107" y="487680"/>
                  <a:pt x="650240" y="497840"/>
                </a:cubicBezTo>
                <a:cubicBezTo>
                  <a:pt x="629252" y="581791"/>
                  <a:pt x="628897" y="562428"/>
                  <a:pt x="660400" y="701040"/>
                </a:cubicBezTo>
                <a:cubicBezTo>
                  <a:pt x="665435" y="723194"/>
                  <a:pt x="680720" y="741680"/>
                  <a:pt x="690880" y="762000"/>
                </a:cubicBezTo>
                <a:cubicBezTo>
                  <a:pt x="704777" y="1067735"/>
                  <a:pt x="714307" y="964865"/>
                  <a:pt x="650240" y="1330960"/>
                </a:cubicBezTo>
                <a:cubicBezTo>
                  <a:pt x="640672" y="1385632"/>
                  <a:pt x="615834" y="1414358"/>
                  <a:pt x="589280" y="1463040"/>
                </a:cubicBezTo>
                <a:cubicBezTo>
                  <a:pt x="582027" y="1476336"/>
                  <a:pt x="578421" y="1491853"/>
                  <a:pt x="568960" y="1503680"/>
                </a:cubicBezTo>
                <a:cubicBezTo>
                  <a:pt x="505605" y="1582873"/>
                  <a:pt x="508000" y="1534037"/>
                  <a:pt x="508000" y="1574800"/>
                </a:cubicBezTo>
                <a:lnTo>
                  <a:pt x="10160" y="1645920"/>
                </a:lnTo>
                <a:lnTo>
                  <a:pt x="0" y="1767840"/>
                </a:lnTo>
                <a:cubicBezTo>
                  <a:pt x="6773" y="1845733"/>
                  <a:pt x="3054" y="1925263"/>
                  <a:pt x="20320" y="2001520"/>
                </a:cubicBezTo>
                <a:cubicBezTo>
                  <a:pt x="43970" y="2105972"/>
                  <a:pt x="66820" y="2214486"/>
                  <a:pt x="121920" y="2306320"/>
                </a:cubicBezTo>
                <a:cubicBezTo>
                  <a:pt x="132080" y="2323253"/>
                  <a:pt x="137843" y="2343776"/>
                  <a:pt x="152400" y="2357120"/>
                </a:cubicBezTo>
                <a:cubicBezTo>
                  <a:pt x="179404" y="2381873"/>
                  <a:pt x="213721" y="2397228"/>
                  <a:pt x="243840" y="2418080"/>
                </a:cubicBezTo>
                <a:cubicBezTo>
                  <a:pt x="257762" y="2427719"/>
                  <a:pt x="271338" y="2437882"/>
                  <a:pt x="284480" y="2448560"/>
                </a:cubicBezTo>
                <a:cubicBezTo>
                  <a:pt x="325538" y="2481919"/>
                  <a:pt x="368993" y="2512753"/>
                  <a:pt x="406400" y="2550160"/>
                </a:cubicBezTo>
                <a:cubicBezTo>
                  <a:pt x="479278" y="2623038"/>
                  <a:pt x="439018" y="2585375"/>
                  <a:pt x="528320" y="2661920"/>
                </a:cubicBezTo>
                <a:cubicBezTo>
                  <a:pt x="593214" y="2856602"/>
                  <a:pt x="494742" y="2579007"/>
                  <a:pt x="589280" y="2783840"/>
                </a:cubicBezTo>
                <a:cubicBezTo>
                  <a:pt x="599612" y="2806226"/>
                  <a:pt x="602515" y="2831345"/>
                  <a:pt x="609600" y="2854960"/>
                </a:cubicBezTo>
                <a:cubicBezTo>
                  <a:pt x="612677" y="2865218"/>
                  <a:pt x="617516" y="2874968"/>
                  <a:pt x="619760" y="2885440"/>
                </a:cubicBezTo>
                <a:cubicBezTo>
                  <a:pt x="627694" y="2922464"/>
                  <a:pt x="629946" y="2960717"/>
                  <a:pt x="640080" y="2997200"/>
                </a:cubicBezTo>
                <a:cubicBezTo>
                  <a:pt x="646983" y="3022051"/>
                  <a:pt x="659025" y="3045251"/>
                  <a:pt x="670560" y="3068320"/>
                </a:cubicBezTo>
                <a:cubicBezTo>
                  <a:pt x="709756" y="3146713"/>
                  <a:pt x="759270" y="3223016"/>
                  <a:pt x="812800" y="3291840"/>
                </a:cubicBezTo>
                <a:cubicBezTo>
                  <a:pt x="827502" y="3310743"/>
                  <a:pt x="848640" y="3323940"/>
                  <a:pt x="863600" y="3342640"/>
                </a:cubicBezTo>
                <a:cubicBezTo>
                  <a:pt x="875936" y="3358060"/>
                  <a:pt x="883478" y="3376780"/>
                  <a:pt x="894080" y="3393440"/>
                </a:cubicBezTo>
                <a:cubicBezTo>
                  <a:pt x="907191" y="3414044"/>
                  <a:pt x="921173" y="3434080"/>
                  <a:pt x="934720" y="3454400"/>
                </a:cubicBezTo>
                <a:cubicBezTo>
                  <a:pt x="927947" y="3501813"/>
                  <a:pt x="922274" y="3549397"/>
                  <a:pt x="914400" y="3596640"/>
                </a:cubicBezTo>
                <a:cubicBezTo>
                  <a:pt x="912104" y="3610414"/>
                  <a:pt x="890672" y="3633980"/>
                  <a:pt x="904240" y="3637280"/>
                </a:cubicBezTo>
                <a:cubicBezTo>
                  <a:pt x="1030365" y="3667959"/>
                  <a:pt x="1161480" y="3672304"/>
                  <a:pt x="1290320" y="3688080"/>
                </a:cubicBezTo>
                <a:cubicBezTo>
                  <a:pt x="1327450" y="3692626"/>
                  <a:pt x="1364859" y="3694518"/>
                  <a:pt x="1402080" y="3698240"/>
                </a:cubicBezTo>
                <a:cubicBezTo>
                  <a:pt x="1432595" y="3701292"/>
                  <a:pt x="1463040" y="3705013"/>
                  <a:pt x="1493520" y="3708400"/>
                </a:cubicBezTo>
                <a:cubicBezTo>
                  <a:pt x="1530773" y="3718560"/>
                  <a:pt x="1567586" y="3730503"/>
                  <a:pt x="1605280" y="3738880"/>
                </a:cubicBezTo>
                <a:cubicBezTo>
                  <a:pt x="1745375" y="3770012"/>
                  <a:pt x="1627576" y="3732765"/>
                  <a:pt x="1706880" y="3759200"/>
                </a:cubicBezTo>
                <a:cubicBezTo>
                  <a:pt x="1964267" y="3752427"/>
                  <a:pt x="2222375" y="3759297"/>
                  <a:pt x="2479040" y="3738880"/>
                </a:cubicBezTo>
                <a:cubicBezTo>
                  <a:pt x="2522928" y="3735389"/>
                  <a:pt x="2600960" y="3688080"/>
                  <a:pt x="2600960" y="3688080"/>
                </a:cubicBezTo>
                <a:cubicBezTo>
                  <a:pt x="2621280" y="3667760"/>
                  <a:pt x="2644277" y="3649803"/>
                  <a:pt x="2661920" y="3627120"/>
                </a:cubicBezTo>
                <a:cubicBezTo>
                  <a:pt x="2672531" y="3613477"/>
                  <a:pt x="2681983" y="3537225"/>
                  <a:pt x="2682240" y="3535680"/>
                </a:cubicBezTo>
                <a:lnTo>
                  <a:pt x="2834640" y="3302000"/>
                </a:lnTo>
                <a:lnTo>
                  <a:pt x="3180080" y="2915920"/>
                </a:lnTo>
                <a:lnTo>
                  <a:pt x="3017520" y="2509520"/>
                </a:lnTo>
                <a:cubicBezTo>
                  <a:pt x="2997200" y="2451947"/>
                  <a:pt x="2975168" y="2394949"/>
                  <a:pt x="2956560" y="2336800"/>
                </a:cubicBezTo>
                <a:cubicBezTo>
                  <a:pt x="2948048" y="2310201"/>
                  <a:pt x="2947241" y="2281189"/>
                  <a:pt x="2936240" y="2255520"/>
                </a:cubicBezTo>
                <a:cubicBezTo>
                  <a:pt x="2926620" y="2233073"/>
                  <a:pt x="2906522" y="2216403"/>
                  <a:pt x="2895600" y="2194560"/>
                </a:cubicBezTo>
                <a:cubicBezTo>
                  <a:pt x="2886021" y="2175402"/>
                  <a:pt x="2882600" y="2153730"/>
                  <a:pt x="2875280" y="2133600"/>
                </a:cubicBezTo>
                <a:cubicBezTo>
                  <a:pt x="2869047" y="2116460"/>
                  <a:pt x="2861193" y="2099940"/>
                  <a:pt x="2854960" y="2082800"/>
                </a:cubicBezTo>
                <a:cubicBezTo>
                  <a:pt x="2847640" y="2062670"/>
                  <a:pt x="2840159" y="2042536"/>
                  <a:pt x="2834640" y="2021840"/>
                </a:cubicBezTo>
                <a:cubicBezTo>
                  <a:pt x="2826595" y="1991671"/>
                  <a:pt x="2825529" y="1959542"/>
                  <a:pt x="2814320" y="1930400"/>
                </a:cubicBezTo>
                <a:cubicBezTo>
                  <a:pt x="2808241" y="1914595"/>
                  <a:pt x="2793551" y="1903632"/>
                  <a:pt x="2783840" y="1889760"/>
                </a:cubicBezTo>
                <a:cubicBezTo>
                  <a:pt x="2769835" y="1869753"/>
                  <a:pt x="2759537" y="1846952"/>
                  <a:pt x="2743200" y="1828800"/>
                </a:cubicBezTo>
                <a:cubicBezTo>
                  <a:pt x="2728693" y="1812681"/>
                  <a:pt x="2706407" y="1804714"/>
                  <a:pt x="2692400" y="1788160"/>
                </a:cubicBezTo>
                <a:cubicBezTo>
                  <a:pt x="2668738" y="1760195"/>
                  <a:pt x="2631440" y="1696720"/>
                  <a:pt x="2631440" y="1696720"/>
                </a:cubicBezTo>
                <a:cubicBezTo>
                  <a:pt x="2520675" y="1791661"/>
                  <a:pt x="2585887" y="1714608"/>
                  <a:pt x="2529840" y="1849120"/>
                </a:cubicBezTo>
                <a:lnTo>
                  <a:pt x="2479040" y="1971040"/>
                </a:lnTo>
                <a:cubicBezTo>
                  <a:pt x="2258675" y="1961459"/>
                  <a:pt x="2253159" y="1991350"/>
                  <a:pt x="2072640" y="1879600"/>
                </a:cubicBezTo>
                <a:cubicBezTo>
                  <a:pt x="2051570" y="1866557"/>
                  <a:pt x="2014102" y="1798970"/>
                  <a:pt x="2001520" y="1778000"/>
                </a:cubicBezTo>
                <a:cubicBezTo>
                  <a:pt x="1998133" y="1754293"/>
                  <a:pt x="1996056" y="1730362"/>
                  <a:pt x="1991360" y="1706880"/>
                </a:cubicBezTo>
                <a:cubicBezTo>
                  <a:pt x="1978603" y="1643093"/>
                  <a:pt x="1970087" y="1622740"/>
                  <a:pt x="1950720" y="1564640"/>
                </a:cubicBezTo>
                <a:cubicBezTo>
                  <a:pt x="1933823" y="1446361"/>
                  <a:pt x="1937051" y="1483570"/>
                  <a:pt x="1930400" y="1310640"/>
                </a:cubicBezTo>
                <a:cubicBezTo>
                  <a:pt x="1925973" y="1195529"/>
                  <a:pt x="1926295" y="1080237"/>
                  <a:pt x="1920240" y="965200"/>
                </a:cubicBezTo>
                <a:cubicBezTo>
                  <a:pt x="1919506" y="951256"/>
                  <a:pt x="1912818" y="938252"/>
                  <a:pt x="1910080" y="924560"/>
                </a:cubicBezTo>
                <a:cubicBezTo>
                  <a:pt x="1884463" y="796474"/>
                  <a:pt x="1924397" y="925684"/>
                  <a:pt x="1849120" y="721360"/>
                </a:cubicBezTo>
                <a:cubicBezTo>
                  <a:pt x="1842815" y="704247"/>
                  <a:pt x="1838591" y="685946"/>
                  <a:pt x="1828800" y="670560"/>
                </a:cubicBezTo>
                <a:cubicBezTo>
                  <a:pt x="1814599" y="648245"/>
                  <a:pt x="1794933" y="629920"/>
                  <a:pt x="1778000" y="609600"/>
                </a:cubicBezTo>
                <a:cubicBezTo>
                  <a:pt x="1774613" y="596053"/>
                  <a:pt x="1774768" y="581084"/>
                  <a:pt x="1767840" y="568960"/>
                </a:cubicBezTo>
                <a:cubicBezTo>
                  <a:pt x="1760711" y="556485"/>
                  <a:pt x="1746558" y="549518"/>
                  <a:pt x="1737360" y="538480"/>
                </a:cubicBezTo>
                <a:cubicBezTo>
                  <a:pt x="1690795" y="482602"/>
                  <a:pt x="1747428" y="503611"/>
                  <a:pt x="1625600" y="457200"/>
                </a:cubicBezTo>
                <a:cubicBezTo>
                  <a:pt x="1586454" y="442287"/>
                  <a:pt x="1503680" y="426720"/>
                  <a:pt x="1503680" y="426720"/>
                </a:cubicBezTo>
                <a:lnTo>
                  <a:pt x="1452880" y="40640"/>
                </a:lnTo>
                <a:lnTo>
                  <a:pt x="1046480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62BE65-7864-6DC2-C68C-8C9252168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1515" y="5969784"/>
            <a:ext cx="1026133" cy="51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614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1: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Conociendo al pueblo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propósito de esta diapositiva es proporcionar información de los principales aspectos del pueblo como una diapositiva introductoria.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Por favor, recuerde que debe ser lo más visual posible: incluya imágenes relevantes que muestren la información proporcionada.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075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603362"/>
          </a:xfrm>
        </p:spPr>
        <p:txBody>
          <a:bodyPr>
            <a:normAutofit/>
          </a:bodyPr>
          <a:lstStyle/>
          <a:p>
            <a:pPr algn="just"/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2: </a:t>
            </a:r>
            <a:r>
              <a:rPr lang="es-E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/>
              </a:rPr>
              <a:t>Háblenos de la iniciativa más innovadora desarrollada en el pueblo para el turismo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68487"/>
            <a:ext cx="10515600" cy="3473520"/>
          </a:xfrm>
        </p:spPr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objetivo de esta diapositiva es destacar la iniciativa más innovadora desarrollada en el pueblo para el turismo.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Por favor, recuerde que debe ser lo más visual posible: incluya imágenes relevantes que muestren la información proporcionada.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84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22701"/>
          </a:xfrm>
        </p:spPr>
        <p:txBody>
          <a:bodyPr>
            <a:normAutofit/>
          </a:bodyPr>
          <a:lstStyle/>
          <a:p>
            <a:pPr algn="just"/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3: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ÁREA 1 - </a:t>
            </a:r>
            <a:r>
              <a:rPr lang="es-E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Recursos culturales y naturales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7826"/>
            <a:ext cx="10515600" cy="4454181"/>
          </a:xfrm>
        </p:spPr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propósito de esta diapositiva es ilustrar la información proporcionada en el Documento de Candidatura relacionada con esta área de evaluación. 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Por favor, recuerde que debe ser lo más visual posible: incluya imágenes relevantes que muestren la información proporcionada.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02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22701"/>
          </a:xfrm>
        </p:spPr>
        <p:txBody>
          <a:bodyPr>
            <a:normAutofit/>
          </a:bodyPr>
          <a:lstStyle/>
          <a:p>
            <a:pPr algn="just"/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4: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ÁREA 2 - </a:t>
            </a:r>
            <a:r>
              <a:rPr lang="es-E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Promoción y conservación de recursos culturales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7826"/>
            <a:ext cx="10515600" cy="4454181"/>
          </a:xfrm>
        </p:spPr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propósito de esta diapositiva es ilustrar la información proporcionada en el Documento de Candidatura relacionada con esta área de evaluación. 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Por favor, recuerde que debe ser lo más visual posible: incluya imágenes relevantes que muestren la información proporcionada.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767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08" y="365125"/>
            <a:ext cx="11247784" cy="1622701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5: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ÁREA 3 – </a:t>
            </a:r>
            <a:r>
              <a:rPr lang="en-GB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Sostenibilidad</a:t>
            </a:r>
            <a:r>
              <a:rPr lang="en-GB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 </a:t>
            </a:r>
            <a:r>
              <a:rPr lang="en-GB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económica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7826"/>
            <a:ext cx="10515600" cy="4454181"/>
          </a:xfrm>
        </p:spPr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propósito de esta diapositiva es ilustrar la información proporcionada en el Documento de Candidatura relacionada con esta área de evaluación. 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Por favor, recuerde que debe ser lo más visual posible: incluya imágenes relevantes que muestren la información proporcionada.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438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08" y="365125"/>
            <a:ext cx="11247784" cy="1622701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6: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ÁREA 4 – Sostenibilidad </a:t>
            </a:r>
            <a:r>
              <a:rPr lang="en-GB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Social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7826"/>
            <a:ext cx="10515600" cy="4454181"/>
          </a:xfrm>
        </p:spPr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propósito de esta diapositiva es ilustrar la información proporcionada en el Documento de Candidatura relacionada con esta área de evaluación. 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Por favor, recuerde que debe ser lo más visual posible: incluya imágenes relevantes que muestren la información proporcionada.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6450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c4cdef0-01c3-459d-9594-ba3879ca2a7d" xsi:nil="true"/>
    <lcf76f155ced4ddcb4097134ff3c332f xmlns="66b4956e-bafa-45cb-a467-afbd5bf22071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A2A5020165B147875947E09F5113E4" ma:contentTypeVersion="20" ma:contentTypeDescription="Create a new document." ma:contentTypeScope="" ma:versionID="28c46b02908862f83f955b136804f722">
  <xsd:schema xmlns:xsd="http://www.w3.org/2001/XMLSchema" xmlns:xs="http://www.w3.org/2001/XMLSchema" xmlns:p="http://schemas.microsoft.com/office/2006/metadata/properties" xmlns:ns2="66b4956e-bafa-45cb-a467-afbd5bf22071" xmlns:ns3="6c4cdef0-01c3-459d-9594-ba3879ca2a7d" targetNamespace="http://schemas.microsoft.com/office/2006/metadata/properties" ma:root="true" ma:fieldsID="2e54018f07d3dde2b85f2a4b8ef21484" ns2:_="" ns3:_="">
    <xsd:import namespace="66b4956e-bafa-45cb-a467-afbd5bf22071"/>
    <xsd:import namespace="6c4cdef0-01c3-459d-9594-ba3879ca2a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b4956e-bafa-45cb-a467-afbd5bf220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7514f23-6b91-487a-b9cf-1e1c7e6a8f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4cdef0-01c3-459d-9594-ba3879ca2a7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ed0126c-054b-42a6-b2d0-a0b48a1d4217}" ma:internalName="TaxCatchAll" ma:showField="CatchAllData" ma:web="6c4cdef0-01c3-459d-9594-ba3879ca2a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F4E2BA0-8741-40AC-9707-BE1B3FE43ECA}">
  <ds:schemaRefs>
    <ds:schemaRef ds:uri="http://schemas.microsoft.com/office/2006/metadata/properties"/>
    <ds:schemaRef ds:uri="http://schemas.microsoft.com/office/infopath/2007/PartnerControls"/>
    <ds:schemaRef ds:uri="6c4cdef0-01c3-459d-9594-ba3879ca2a7d"/>
    <ds:schemaRef ds:uri="66b4956e-bafa-45cb-a467-afbd5bf22071"/>
  </ds:schemaRefs>
</ds:datastoreItem>
</file>

<file path=customXml/itemProps2.xml><?xml version="1.0" encoding="utf-8"?>
<ds:datastoreItem xmlns:ds="http://schemas.openxmlformats.org/officeDocument/2006/customXml" ds:itemID="{90B5E2FD-E387-48AA-BA97-363CCE50F58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84A8024-6610-4604-A563-320EBBB5FB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b4956e-bafa-45cb-a467-afbd5bf22071"/>
    <ds:schemaRef ds:uri="6c4cdef0-01c3-459d-9594-ba3879ca2a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1424</TotalTime>
  <Words>777</Words>
  <Application>Microsoft Office PowerPoint</Application>
  <PresentationFormat>Panorámica</PresentationFormat>
  <Paragraphs>44</Paragraphs>
  <Slides>15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6" baseType="lpstr">
      <vt:lpstr>Office Theme</vt:lpstr>
      <vt:lpstr>PLANTILLA PRESENTACIÓN GENERAL</vt:lpstr>
      <vt:lpstr>Presentación de PowerPoint</vt:lpstr>
      <vt:lpstr>Diapositiva 0: Dónde se encuentra el pueblo y sus límites geográficos</vt:lpstr>
      <vt:lpstr>Diapositiva 1: Conociendo al pueblo</vt:lpstr>
      <vt:lpstr>Diapositiva 2: Háblenos de la iniciativa más innovadora desarrollada en el pueblo para el turismo</vt:lpstr>
      <vt:lpstr>Diapositiva 3: ÁREA 1 - Recursos culturales y naturales</vt:lpstr>
      <vt:lpstr>Diapositiva 4: ÁREA 2 - Promoción y conservación de recursos culturales</vt:lpstr>
      <vt:lpstr>Diapositiva 5: ÁREA 3 – Sostenibilidad económica</vt:lpstr>
      <vt:lpstr>Diapositiva 6: ÁREA 4 – Sostenibilidad Social</vt:lpstr>
      <vt:lpstr>Diapositiva 7: ÁREA 5 – Sostenibilidad ambiental</vt:lpstr>
      <vt:lpstr>Diapositiva 8: ÁREA 6 - Desarrollo turístico e integración de la cadena de valor</vt:lpstr>
      <vt:lpstr>Diapositiva 9: ÁREA 7 -  Gobernanza y priorización del turismo</vt:lpstr>
      <vt:lpstr>Diapositiva 10: ÁREA 8 – Infraestructura y conectividad</vt:lpstr>
      <vt:lpstr>Diapositiva 11: ÁREA 9 - Salud y seguridad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GENERAL PRESENTATION TEMPLATE</dc:title>
  <dc:creator>Ana Martin</dc:creator>
  <cp:lastModifiedBy>Leider Alexander Toro Posada</cp:lastModifiedBy>
  <cp:revision>3</cp:revision>
  <dcterms:created xsi:type="dcterms:W3CDTF">2022-03-08T16:58:36Z</dcterms:created>
  <dcterms:modified xsi:type="dcterms:W3CDTF">2025-04-08T00:44:08Z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0x01010040A2A5020165B147875947E09F5113E4</vt:lpwstr>
  </property>
  <property fmtid="{D5CDD505-2E9C-101B-9397-08002B2CF9AE}" pid="3" name="MediaServiceImageTags">
    <vt:lpwstr/>
  </property>
</Properties>
</file>